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9" r:id="rId1"/>
  </p:sldMasterIdLst>
  <p:sldIdLst>
    <p:sldId id="256" r:id="rId2"/>
    <p:sldId id="257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3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AD8BF37-0206-A84A-BC31-7A55787A78E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A65C6A9-37DD-E048-9671-2F44A21CA556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323" y="4982814"/>
            <a:ext cx="876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FF"/>
                </a:solidFill>
              </a:rPr>
              <a:t>Agrupamento</a:t>
            </a:r>
            <a:r>
              <a:rPr lang="en-US" sz="3600" dirty="0" smtClean="0">
                <a:solidFill>
                  <a:srgbClr val="FFFFFF"/>
                </a:solidFill>
              </a:rPr>
              <a:t> de </a:t>
            </a:r>
            <a:r>
              <a:rPr lang="en-US" sz="3600" dirty="0" err="1" smtClean="0">
                <a:solidFill>
                  <a:srgbClr val="FFFFFF"/>
                </a:solidFill>
              </a:rPr>
              <a:t>Escolas</a:t>
            </a:r>
            <a:r>
              <a:rPr lang="en-US" sz="3600" dirty="0" smtClean="0">
                <a:solidFill>
                  <a:srgbClr val="FFFFFF"/>
                </a:solidFill>
              </a:rPr>
              <a:t> de </a:t>
            </a:r>
            <a:r>
              <a:rPr lang="en-US" sz="3600" dirty="0" err="1" smtClean="0">
                <a:solidFill>
                  <a:srgbClr val="FFFFFF"/>
                </a:solidFill>
              </a:rPr>
              <a:t>Vilela</a:t>
            </a:r>
            <a:endParaRPr lang="en-US" sz="3600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173" y="2169859"/>
            <a:ext cx="8283677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rgbClr val="FFFFFF"/>
              </a:solidFill>
            </a:endParaRPr>
          </a:p>
          <a:p>
            <a:pPr algn="ctr"/>
            <a:endParaRPr lang="en-US" sz="3600" dirty="0">
              <a:solidFill>
                <a:srgbClr val="FFFFFF"/>
              </a:solidFill>
            </a:endParaRPr>
          </a:p>
          <a:p>
            <a:pPr algn="ctr"/>
            <a:endParaRPr lang="en-US" sz="3600" dirty="0" smtClean="0">
              <a:solidFill>
                <a:srgbClr val="FFFFFF"/>
              </a:solidFill>
            </a:endParaRPr>
          </a:p>
          <a:p>
            <a:pPr algn="ctr"/>
            <a:endParaRPr lang="en-US" sz="3600" dirty="0">
              <a:solidFill>
                <a:srgbClr val="FFFFFF"/>
              </a:solidFill>
            </a:endParaRPr>
          </a:p>
          <a:p>
            <a:pPr algn="ctr"/>
            <a:endParaRPr lang="en-US" sz="3600" dirty="0" smtClean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859" y="6081059"/>
            <a:ext cx="865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dirty="0" err="1" smtClean="0">
                <a:solidFill>
                  <a:srgbClr val="FFFFFF"/>
                </a:solidFill>
              </a:rPr>
              <a:t>Ano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letivo</a:t>
            </a:r>
            <a:r>
              <a:rPr lang="en-US" smtClean="0">
                <a:solidFill>
                  <a:srgbClr val="FFFFFF"/>
                </a:solidFill>
              </a:rPr>
              <a:t>      2020/2021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00" y="2639291"/>
            <a:ext cx="2269673" cy="215091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Imagem 6" descr="Resultado de imagem para eqav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17" y="3654858"/>
            <a:ext cx="5432114" cy="11167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ângulo 1"/>
          <p:cNvSpPr/>
          <p:nvPr/>
        </p:nvSpPr>
        <p:spPr>
          <a:xfrm>
            <a:off x="266467" y="2241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Divulgação do Projeto</a:t>
            </a:r>
          </a:p>
          <a:p>
            <a:r>
              <a:rPr lang="pt-PT" dirty="0" smtClean="0"/>
              <a:t>Quadro </a:t>
            </a:r>
            <a:r>
              <a:rPr lang="pt-PT" dirty="0"/>
              <a:t>de Referência Europeu de Garantia da Qualidade para a Educação e Formação Profissionais </a:t>
            </a:r>
            <a:r>
              <a:rPr lang="pt-PT" b="1" dirty="0"/>
              <a:t>(Quadro EQAVET)</a:t>
            </a:r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>
            <a:off x="4605354" y="2454625"/>
            <a:ext cx="4355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- </a:t>
            </a:r>
            <a:r>
              <a:rPr lang="pt-PT" dirty="0" err="1" smtClean="0">
                <a:solidFill>
                  <a:srgbClr val="FF0000"/>
                </a:solidFill>
              </a:rPr>
              <a:t>Stackeholder</a:t>
            </a:r>
            <a:r>
              <a:rPr lang="pt-PT" dirty="0" smtClean="0">
                <a:solidFill>
                  <a:srgbClr val="FF0000"/>
                </a:solidFill>
              </a:rPr>
              <a:t>: </a:t>
            </a:r>
            <a:r>
              <a:rPr lang="pt-P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Encarregados de Educação</a:t>
            </a:r>
            <a:endParaRPr lang="pt-P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202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 que é?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b="0" dirty="0"/>
          </a:p>
          <a:p>
            <a:r>
              <a:rPr lang="pt-PT" b="0" dirty="0" smtClean="0"/>
              <a:t> </a:t>
            </a:r>
            <a:r>
              <a:rPr lang="pt-PT" b="0" dirty="0"/>
              <a:t>Modelo para garantir a qualidade das escolas </a:t>
            </a:r>
            <a:r>
              <a:rPr lang="pt-PT" b="0" dirty="0" smtClean="0"/>
              <a:t>com ensino profissional </a:t>
            </a:r>
            <a:r>
              <a:rPr lang="pt-PT" b="0" dirty="0"/>
              <a:t>que segue determinados critérios e </a:t>
            </a:r>
            <a:r>
              <a:rPr lang="pt-PT" b="0" dirty="0" smtClean="0"/>
              <a:t>indicadores.</a:t>
            </a:r>
          </a:p>
          <a:p>
            <a:endParaRPr lang="pt-PT" b="0" dirty="0"/>
          </a:p>
          <a:p>
            <a:pPr algn="just"/>
            <a:r>
              <a:rPr lang="pt-PT" b="0" dirty="0" smtClean="0"/>
              <a:t>Instrumento </a:t>
            </a:r>
            <a:r>
              <a:rPr lang="pt-PT" b="0" dirty="0"/>
              <a:t>a adotar de forma voluntária, que permite documentar, desenvolver, monitorizar, avaliar e melhorar a eficiência da oferta de EFP e a qualidade das práticas de gestão, implicando processos de monitorização regulares, envolvendo mecanismos de avaliação interna e externa, e relatórios de progresso, estabelecendo critérios de qualidade e descritores indicativos que sustentam a monitorização e a produção de relatórios </a:t>
            </a:r>
            <a:r>
              <a:rPr lang="pt-PT" b="0" dirty="0" smtClean="0"/>
              <a:t>.</a:t>
            </a:r>
          </a:p>
          <a:p>
            <a:endParaRPr lang="pt-PT" dirty="0"/>
          </a:p>
        </p:txBody>
      </p:sp>
      <p:grpSp>
        <p:nvGrpSpPr>
          <p:cNvPr id="7" name="Grupo 6"/>
          <p:cNvGrpSpPr/>
          <p:nvPr/>
        </p:nvGrpSpPr>
        <p:grpSpPr>
          <a:xfrm>
            <a:off x="822960" y="6153150"/>
            <a:ext cx="7466647" cy="704850"/>
            <a:chOff x="98829" y="3076575"/>
            <a:chExt cx="7466647" cy="704850"/>
          </a:xfrm>
        </p:grpSpPr>
        <p:grpSp>
          <p:nvGrpSpPr>
            <p:cNvPr id="6" name="Grupo 5"/>
            <p:cNvGrpSpPr/>
            <p:nvPr/>
          </p:nvGrpSpPr>
          <p:grpSpPr>
            <a:xfrm>
              <a:off x="98829" y="3076575"/>
              <a:ext cx="5833745" cy="704850"/>
              <a:chOff x="2280920" y="3076575"/>
              <a:chExt cx="5833745" cy="704850"/>
            </a:xfrm>
          </p:grpSpPr>
          <p:pic>
            <p:nvPicPr>
              <p:cNvPr id="4" name="Imagem 3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920" y="3076575"/>
                <a:ext cx="4582160" cy="704850"/>
              </a:xfrm>
              <a:prstGeom prst="rect">
                <a:avLst/>
              </a:prstGeom>
            </p:spPr>
          </p:pic>
          <p:pic>
            <p:nvPicPr>
              <p:cNvPr id="5" name="Imagem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3080" y="3076575"/>
                <a:ext cx="1251585" cy="704850"/>
              </a:xfrm>
              <a:prstGeom prst="rect">
                <a:avLst/>
              </a:prstGeom>
            </p:spPr>
          </p:pic>
        </p:grpSp>
        <p:pic>
          <p:nvPicPr>
            <p:cNvPr id="1026" name="Picture 2" descr="Resultado de imagem para eqave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574" y="3076575"/>
              <a:ext cx="1632902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10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QuE</a:t>
            </a:r>
            <a:r>
              <a:rPr lang="pt-PT" dirty="0" smtClean="0"/>
              <a:t> </a:t>
            </a:r>
            <a:r>
              <a:rPr lang="pt-PT" dirty="0" err="1" smtClean="0"/>
              <a:t>objetivoS</a:t>
            </a:r>
            <a:r>
              <a:rPr lang="pt-PT" dirty="0" smtClean="0"/>
              <a:t>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b="0" dirty="0"/>
          </a:p>
          <a:p>
            <a:r>
              <a:rPr lang="pt-PT" sz="2000" b="0" dirty="0"/>
              <a:t> Procurar um acordo entre as </a:t>
            </a:r>
            <a:r>
              <a:rPr lang="pt-PT" sz="2000" b="0" dirty="0" smtClean="0"/>
              <a:t>perspetivas </a:t>
            </a:r>
            <a:r>
              <a:rPr lang="pt-PT" sz="2000" b="0" dirty="0"/>
              <a:t>dos alunos, dos encarregados de educação e dos empregadores sobre quais as competências que os alunos devem ter no final dos cursos </a:t>
            </a: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trabalhar mais e melhor hoje e no futuro</a:t>
            </a:r>
            <a:r>
              <a:rPr lang="pt-PT" sz="2000" b="0" dirty="0"/>
              <a:t>.</a:t>
            </a:r>
            <a:endParaRPr lang="pt-PT" sz="2000" b="0" dirty="0" smtClean="0"/>
          </a:p>
          <a:p>
            <a:endParaRPr lang="pt-PT" sz="2000" b="0" dirty="0"/>
          </a:p>
          <a:p>
            <a:r>
              <a:rPr lang="pt-PT" sz="2000" b="0" dirty="0"/>
              <a:t>Garantir que a escola consegue estabelecer essa comunicação entre estes participantes.</a:t>
            </a:r>
            <a:endParaRPr lang="pt-PT" sz="2000" b="0" dirty="0" smtClean="0"/>
          </a:p>
          <a:p>
            <a:endParaRPr lang="pt-PT" b="0" dirty="0"/>
          </a:p>
          <a:p>
            <a:pPr algn="just"/>
            <a:endParaRPr lang="pt-PT" b="0" dirty="0"/>
          </a:p>
          <a:p>
            <a:endParaRPr lang="pt-PT" dirty="0"/>
          </a:p>
        </p:txBody>
      </p:sp>
      <p:grpSp>
        <p:nvGrpSpPr>
          <p:cNvPr id="7" name="Grupo 6"/>
          <p:cNvGrpSpPr/>
          <p:nvPr/>
        </p:nvGrpSpPr>
        <p:grpSpPr>
          <a:xfrm>
            <a:off x="822960" y="6153150"/>
            <a:ext cx="7466647" cy="704850"/>
            <a:chOff x="98829" y="3076575"/>
            <a:chExt cx="7466647" cy="704850"/>
          </a:xfrm>
        </p:grpSpPr>
        <p:grpSp>
          <p:nvGrpSpPr>
            <p:cNvPr id="6" name="Grupo 5"/>
            <p:cNvGrpSpPr/>
            <p:nvPr/>
          </p:nvGrpSpPr>
          <p:grpSpPr>
            <a:xfrm>
              <a:off x="98829" y="3076575"/>
              <a:ext cx="5833745" cy="704850"/>
              <a:chOff x="2280920" y="3076575"/>
              <a:chExt cx="5833745" cy="704850"/>
            </a:xfrm>
          </p:grpSpPr>
          <p:pic>
            <p:nvPicPr>
              <p:cNvPr id="4" name="Imagem 3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920" y="3076575"/>
                <a:ext cx="4582160" cy="704850"/>
              </a:xfrm>
              <a:prstGeom prst="rect">
                <a:avLst/>
              </a:prstGeom>
            </p:spPr>
          </p:pic>
          <p:pic>
            <p:nvPicPr>
              <p:cNvPr id="5" name="Imagem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3080" y="3076575"/>
                <a:ext cx="1251585" cy="704850"/>
              </a:xfrm>
              <a:prstGeom prst="rect">
                <a:avLst/>
              </a:prstGeom>
            </p:spPr>
          </p:pic>
        </p:grpSp>
        <p:pic>
          <p:nvPicPr>
            <p:cNvPr id="1026" name="Picture 2" descr="Resultado de imagem para eqave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574" y="3076575"/>
              <a:ext cx="1632902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315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Papel dos Encarregados de Educação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9794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t-PT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pt-PT" sz="1900" dirty="0"/>
              <a:t>Responder a um questionário sobre o grau de satisfação do seu educando com a escola e o que aqui </a:t>
            </a:r>
            <a:r>
              <a:rPr lang="pt-PT" sz="1900" dirty="0" smtClean="0"/>
              <a:t>aprende.</a:t>
            </a:r>
          </a:p>
          <a:p>
            <a:pPr>
              <a:buFont typeface="Arial" panose="020B0604020202020204" pitchFamily="34" charset="0"/>
              <a:buChar char="•"/>
            </a:pPr>
            <a:endParaRPr lang="pt-PT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pt-PT" sz="1900" dirty="0"/>
              <a:t>Estes inquéritos devem estar concluídos/registados até meados de Novembro. Os formulários são digitais mas se tiverem dificuldade em responder os </a:t>
            </a:r>
            <a:r>
              <a:rPr lang="pt-PT" sz="1900" dirty="0" smtClean="0"/>
              <a:t>Diretores </a:t>
            </a:r>
            <a:r>
              <a:rPr lang="pt-PT" sz="1900" dirty="0"/>
              <a:t>de Turma estão preparados para recolher respostas presencialmente nas reuniões e telefonicamente.</a:t>
            </a:r>
            <a:endParaRPr lang="pt-PT" dirty="0" smtClean="0"/>
          </a:p>
        </p:txBody>
      </p:sp>
      <p:grpSp>
        <p:nvGrpSpPr>
          <p:cNvPr id="7" name="Grupo 6"/>
          <p:cNvGrpSpPr/>
          <p:nvPr/>
        </p:nvGrpSpPr>
        <p:grpSpPr>
          <a:xfrm>
            <a:off x="822960" y="6153150"/>
            <a:ext cx="7466647" cy="704850"/>
            <a:chOff x="98829" y="3076575"/>
            <a:chExt cx="7466647" cy="704850"/>
          </a:xfrm>
        </p:grpSpPr>
        <p:grpSp>
          <p:nvGrpSpPr>
            <p:cNvPr id="6" name="Grupo 5"/>
            <p:cNvGrpSpPr/>
            <p:nvPr/>
          </p:nvGrpSpPr>
          <p:grpSpPr>
            <a:xfrm>
              <a:off x="98829" y="3076575"/>
              <a:ext cx="5833745" cy="704850"/>
              <a:chOff x="2280920" y="3076575"/>
              <a:chExt cx="5833745" cy="704850"/>
            </a:xfrm>
          </p:grpSpPr>
          <p:pic>
            <p:nvPicPr>
              <p:cNvPr id="4" name="Imagem 3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920" y="3076575"/>
                <a:ext cx="4582160" cy="704850"/>
              </a:xfrm>
              <a:prstGeom prst="rect">
                <a:avLst/>
              </a:prstGeom>
            </p:spPr>
          </p:pic>
          <p:pic>
            <p:nvPicPr>
              <p:cNvPr id="5" name="Imagem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3080" y="3076575"/>
                <a:ext cx="1251585" cy="704850"/>
              </a:xfrm>
              <a:prstGeom prst="rect">
                <a:avLst/>
              </a:prstGeom>
            </p:spPr>
          </p:pic>
        </p:grpSp>
        <p:pic>
          <p:nvPicPr>
            <p:cNvPr id="1026" name="Picture 2" descr="Resultado de imagem para eqave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574" y="3076575"/>
              <a:ext cx="1632902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29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COMO CONSEGUIR O SELO </a:t>
            </a:r>
            <a:r>
              <a:rPr lang="pt-PT" dirty="0" smtClean="0"/>
              <a:t>EQAVET?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b="0" dirty="0" smtClean="0"/>
          </a:p>
          <a:p>
            <a:r>
              <a:rPr lang="pt-PT" b="0" dirty="0" smtClean="0"/>
              <a:t>Após </a:t>
            </a:r>
            <a:r>
              <a:rPr lang="pt-PT" b="0" dirty="0"/>
              <a:t>conclusão do projeto em curso seremos avaliados </a:t>
            </a:r>
            <a:r>
              <a:rPr lang="pt-PT" b="0" dirty="0" smtClean="0"/>
              <a:t>por uma </a:t>
            </a:r>
            <a:r>
              <a:rPr lang="pt-PT" b="0" dirty="0"/>
              <a:t>entidade externa (ANQEP), que nos atribuirá o </a:t>
            </a:r>
            <a:r>
              <a:rPr lang="pt-PT" b="0" dirty="0" smtClean="0"/>
              <a:t>selo EQAVET </a:t>
            </a:r>
            <a:r>
              <a:rPr lang="pt-PT" b="0" dirty="0"/>
              <a:t>se cumprirmos os requisitos </a:t>
            </a:r>
            <a:r>
              <a:rPr lang="pt-PT" b="0" dirty="0" smtClean="0"/>
              <a:t>exigidos.</a:t>
            </a:r>
            <a:endParaRPr lang="pt-PT" b="0" dirty="0"/>
          </a:p>
        </p:txBody>
      </p:sp>
      <p:grpSp>
        <p:nvGrpSpPr>
          <p:cNvPr id="4" name="Grupo 3"/>
          <p:cNvGrpSpPr/>
          <p:nvPr/>
        </p:nvGrpSpPr>
        <p:grpSpPr>
          <a:xfrm>
            <a:off x="822960" y="6153150"/>
            <a:ext cx="7466647" cy="704850"/>
            <a:chOff x="98829" y="3076575"/>
            <a:chExt cx="7466647" cy="704850"/>
          </a:xfrm>
        </p:grpSpPr>
        <p:grpSp>
          <p:nvGrpSpPr>
            <p:cNvPr id="5" name="Grupo 4"/>
            <p:cNvGrpSpPr/>
            <p:nvPr/>
          </p:nvGrpSpPr>
          <p:grpSpPr>
            <a:xfrm>
              <a:off x="98829" y="3076575"/>
              <a:ext cx="5833745" cy="704850"/>
              <a:chOff x="2280920" y="3076575"/>
              <a:chExt cx="5833745" cy="704850"/>
            </a:xfrm>
          </p:grpSpPr>
          <p:pic>
            <p:nvPicPr>
              <p:cNvPr id="7" name="Imagem 6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920" y="3076575"/>
                <a:ext cx="4582160" cy="704850"/>
              </a:xfrm>
              <a:prstGeom prst="rect">
                <a:avLst/>
              </a:prstGeom>
            </p:spPr>
          </p:pic>
          <p:pic>
            <p:nvPicPr>
              <p:cNvPr id="8" name="Imagem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3080" y="3076575"/>
                <a:ext cx="1251585" cy="704850"/>
              </a:xfrm>
              <a:prstGeom prst="rect">
                <a:avLst/>
              </a:prstGeom>
            </p:spPr>
          </p:pic>
        </p:grpSp>
        <p:pic>
          <p:nvPicPr>
            <p:cNvPr id="6" name="Picture 2" descr="Resultado de imagem para eqave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574" y="3076575"/>
              <a:ext cx="1632902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7" y="2307772"/>
            <a:ext cx="29241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30148" y="4680477"/>
            <a:ext cx="4958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Equipa: Adjunto do Diretor/ </a:t>
            </a:r>
            <a:r>
              <a:rPr lang="pt-PT" dirty="0" err="1" smtClean="0"/>
              <a:t>Coord</a:t>
            </a:r>
            <a:r>
              <a:rPr lang="pt-PT" dirty="0" smtClean="0"/>
              <a:t>. DC/ </a:t>
            </a:r>
            <a:r>
              <a:rPr lang="pt-PT" dirty="0" err="1" smtClean="0"/>
              <a:t>Coord</a:t>
            </a:r>
            <a:r>
              <a:rPr lang="pt-PT" dirty="0" smtClean="0"/>
              <a:t>. DT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13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1909</TotalTime>
  <Words>287</Words>
  <Application>Microsoft Office PowerPoint</Application>
  <PresentationFormat>Apresentação no Ecrã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6" baseType="lpstr">
      <vt:lpstr>Ângulos</vt:lpstr>
      <vt:lpstr>Apresentação do PowerPoint</vt:lpstr>
      <vt:lpstr>O que é?</vt:lpstr>
      <vt:lpstr>QuE objetivoS?</vt:lpstr>
      <vt:lpstr>Papel dos Encarregados de Educação</vt:lpstr>
      <vt:lpstr>COMO CONSEGUIR O SELO EQAVET?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Gama</dc:creator>
  <cp:lastModifiedBy>Patrícia Ferreira</cp:lastModifiedBy>
  <cp:revision>63</cp:revision>
  <dcterms:created xsi:type="dcterms:W3CDTF">2015-09-15T11:58:20Z</dcterms:created>
  <dcterms:modified xsi:type="dcterms:W3CDTF">2020-12-04T13:16:02Z</dcterms:modified>
</cp:coreProperties>
</file>